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3" r:id="rId7"/>
    <p:sldId id="264" r:id="rId8"/>
    <p:sldId id="265" r:id="rId9"/>
    <p:sldId id="262"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1242"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D6EEB-B575-4A4E-8D58-EF156D7D6221}" type="datetimeFigureOut">
              <a:rPr lang="en-US" smtClean="0"/>
              <a:pPr/>
              <a:t>11/1/2007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74C78-8FFA-43FE-B858-1E7AE3474A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06598F-CFF7-4C78-A55A-CA50AC7CC16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D19242-F662-4C8B-B942-F349BFA960E3}"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19242-F662-4C8B-B942-F349BFA960E3}"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19242-F662-4C8B-B942-F349BFA960E3}"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19242-F662-4C8B-B942-F349BFA960E3}"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D19242-F662-4C8B-B942-F349BFA960E3}"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D19242-F662-4C8B-B942-F349BFA960E3}" type="datetimeFigureOut">
              <a:rPr lang="en-US" smtClean="0"/>
              <a:pPr/>
              <a:t>11/1/2007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D19242-F662-4C8B-B942-F349BFA960E3}" type="datetimeFigureOut">
              <a:rPr lang="en-US" smtClean="0"/>
              <a:pPr/>
              <a:t>11/1/2007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D19242-F662-4C8B-B942-F349BFA960E3}" type="datetimeFigureOut">
              <a:rPr lang="en-US" smtClean="0"/>
              <a:pPr/>
              <a:t>11/1/2007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19242-F662-4C8B-B942-F349BFA960E3}" type="datetimeFigureOut">
              <a:rPr lang="en-US" smtClean="0"/>
              <a:pPr/>
              <a:t>11/1/2007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D19242-F662-4C8B-B942-F349BFA960E3}" type="datetimeFigureOut">
              <a:rPr lang="en-US" smtClean="0"/>
              <a:pPr/>
              <a:t>11/1/2007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D19242-F662-4C8B-B942-F349BFA960E3}" type="datetimeFigureOut">
              <a:rPr lang="en-US" smtClean="0"/>
              <a:pPr/>
              <a:t>11/1/2007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7E988-15B4-478E-908A-609ED33D28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8D19242-F662-4C8B-B942-F349BFA960E3}" type="datetimeFigureOut">
              <a:rPr lang="en-US" smtClean="0"/>
              <a:pPr/>
              <a:t>11/1/2007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217E988-15B4-478E-908A-609ED33D28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ge.com/portal/site/b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extBox 3"/>
          <p:cNvSpPr txBox="1"/>
          <p:nvPr/>
        </p:nvSpPr>
        <p:spPr>
          <a:xfrm>
            <a:off x="38862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6" name="TextBox 5"/>
          <p:cNvSpPr txBox="1"/>
          <p:nvPr/>
        </p:nvSpPr>
        <p:spPr>
          <a:xfrm>
            <a:off x="304800" y="228600"/>
            <a:ext cx="5867400" cy="1077218"/>
          </a:xfrm>
          <a:prstGeom prst="rect">
            <a:avLst/>
          </a:prstGeom>
          <a:noFill/>
        </p:spPr>
        <p:txBody>
          <a:bodyPr wrap="square" rtlCol="0">
            <a:spAutoFit/>
          </a:bodyPr>
          <a:lstStyle/>
          <a:p>
            <a:r>
              <a:rPr lang="en-US" sz="1000" dirty="0" smtClean="0">
                <a:latin typeface="Times New Roman" pitchFamily="18" charset="0"/>
                <a:cs typeface="Times New Roman" pitchFamily="18" charset="0"/>
              </a:rPr>
              <a:t>Medical Education Building</a:t>
            </a:r>
          </a:p>
          <a:p>
            <a:r>
              <a:rPr lang="en-US" sz="1000" dirty="0" smtClean="0">
                <a:latin typeface="Times New Roman" pitchFamily="18" charset="0"/>
                <a:cs typeface="Times New Roman" pitchFamily="18" charset="0"/>
              </a:rPr>
              <a:t>Johns Hopkins University School of Medicine</a:t>
            </a:r>
          </a:p>
          <a:p>
            <a:r>
              <a:rPr lang="en-US" sz="1000" dirty="0" smtClean="0">
                <a:latin typeface="Times New Roman" pitchFamily="18" charset="0"/>
                <a:cs typeface="Times New Roman" pitchFamily="18" charset="0"/>
              </a:rPr>
              <a:t>Electrical Systems Existing Conditions and </a:t>
            </a:r>
          </a:p>
          <a:p>
            <a:r>
              <a:rPr lang="en-US" sz="1000" dirty="0" smtClean="0">
                <a:latin typeface="Times New Roman" pitchFamily="18" charset="0"/>
                <a:cs typeface="Times New Roman" pitchFamily="18" charset="0"/>
              </a:rPr>
              <a:t>Building Load Summary Report</a:t>
            </a:r>
          </a:p>
          <a:p>
            <a:r>
              <a:rPr lang="en-US" sz="1000" dirty="0" smtClean="0">
                <a:latin typeface="Times New Roman" pitchFamily="18" charset="0"/>
                <a:cs typeface="Times New Roman" pitchFamily="18" charset="0"/>
              </a:rPr>
              <a:t>Mr. Ted </a:t>
            </a:r>
            <a:r>
              <a:rPr lang="en-US" sz="1000" dirty="0" err="1" smtClean="0">
                <a:latin typeface="Times New Roman" pitchFamily="18" charset="0"/>
                <a:cs typeface="Times New Roman" pitchFamily="18" charset="0"/>
              </a:rPr>
              <a:t>Dannerth</a:t>
            </a:r>
            <a:endParaRPr lang="en-US" sz="10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sp>
        <p:nvSpPr>
          <p:cNvPr id="8" name="Title 1"/>
          <p:cNvSpPr txBox="1">
            <a:spLocks/>
          </p:cNvSpPr>
          <p:nvPr/>
        </p:nvSpPr>
        <p:spPr>
          <a:xfrm>
            <a:off x="0" y="1621367"/>
            <a:ext cx="6781800" cy="58843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900" b="0" i="0"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Anne and Michael Armstrong Medical Education Building</a:t>
            </a:r>
          </a:p>
        </p:txBody>
      </p:sp>
      <p:sp>
        <p:nvSpPr>
          <p:cNvPr id="10" name="Title 1"/>
          <p:cNvSpPr txBox="1">
            <a:spLocks/>
          </p:cNvSpPr>
          <p:nvPr/>
        </p:nvSpPr>
        <p:spPr>
          <a:xfrm>
            <a:off x="76200" y="7772400"/>
            <a:ext cx="67818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900" b="0" i="0"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Johns Hopkins University</a:t>
            </a:r>
            <a:r>
              <a:rPr kumimoji="0" lang="en-US" sz="1900" b="0" i="0"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School of Medicine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900" b="0" i="0"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Technical</a:t>
            </a:r>
            <a:r>
              <a:rPr lang="en-US" sz="1900" dirty="0" smtClean="0">
                <a:latin typeface="Times New Roman" pitchFamily="18" charset="0"/>
                <a:ea typeface="+mj-ea"/>
                <a:cs typeface="Times New Roman" pitchFamily="18" charset="0"/>
              </a:rPr>
              <a:t> Assignment II</a:t>
            </a:r>
            <a:endParaRPr kumimoji="0" lang="en-US" sz="1900" b="0" i="0"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1" name="Rectangle 10"/>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p:cNvPicPr>
            <a:picLocks noChangeAspect="1" noChangeArrowheads="1"/>
          </p:cNvPicPr>
          <p:nvPr/>
        </p:nvPicPr>
        <p:blipFill>
          <a:blip r:embed="rId2">
            <a:lum contrast="20000"/>
          </a:blip>
          <a:srcRect/>
          <a:stretch>
            <a:fillRect/>
          </a:stretch>
        </p:blipFill>
        <p:spPr bwMode="auto">
          <a:xfrm>
            <a:off x="914400" y="2286000"/>
            <a:ext cx="5105400" cy="55324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172200" cy="1524000"/>
          </a:xfrm>
        </p:spPr>
        <p:txBody>
          <a:bodyPr>
            <a:normAutofit/>
          </a:bodyPr>
          <a:lstStyle/>
          <a:p>
            <a:r>
              <a:rPr lang="en-US" sz="2400" dirty="0" smtClean="0">
                <a:latin typeface="Times New Roman" pitchFamily="18" charset="0"/>
                <a:cs typeface="Times New Roman" pitchFamily="18" charset="0"/>
              </a:rPr>
              <a:t>Table of Contents</a:t>
            </a:r>
            <a:endParaRPr lang="en-US" sz="2400" dirty="0">
              <a:latin typeface="Times New Roman" pitchFamily="18" charset="0"/>
              <a:cs typeface="Times New Roman" pitchFamily="18" charset="0"/>
            </a:endParaRPr>
          </a:p>
        </p:txBody>
      </p:sp>
      <p:sp>
        <p:nvSpPr>
          <p:cNvPr id="4" name="TextBox 3"/>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5" name="TextBox 4"/>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1676400"/>
            <a:ext cx="5486400" cy="5816977"/>
          </a:xfrm>
          <a:prstGeom prst="rect">
            <a:avLst/>
          </a:prstGeom>
          <a:noFill/>
        </p:spPr>
        <p:txBody>
          <a:bodyPr wrap="square" rtlCol="0">
            <a:spAutoFit/>
          </a:bodyPr>
          <a:lstStyle/>
          <a:p>
            <a:r>
              <a:rPr lang="en-US" sz="1200" b="1" dirty="0" smtClean="0"/>
              <a:t>3</a:t>
            </a:r>
            <a:r>
              <a:rPr lang="en-US" sz="1200" dirty="0" smtClean="0"/>
              <a:t>     Executive Summary</a:t>
            </a:r>
          </a:p>
          <a:p>
            <a:endParaRPr lang="en-US" sz="1200" dirty="0" smtClean="0"/>
          </a:p>
          <a:p>
            <a:r>
              <a:rPr lang="en-US" sz="1200" dirty="0" smtClean="0"/>
              <a:t>4     </a:t>
            </a:r>
            <a:r>
              <a:rPr lang="en-US" sz="1200" dirty="0" smtClean="0"/>
              <a:t>Power Distribution Systems</a:t>
            </a:r>
          </a:p>
          <a:p>
            <a:r>
              <a:rPr lang="en-US" sz="1200" dirty="0"/>
              <a:t> </a:t>
            </a:r>
            <a:r>
              <a:rPr lang="en-US" sz="1200" dirty="0" smtClean="0"/>
              <a:t>            </a:t>
            </a:r>
            <a:r>
              <a:rPr lang="en-US" sz="1200" dirty="0" smtClean="0"/>
              <a:t>4     </a:t>
            </a:r>
            <a:r>
              <a:rPr lang="en-US" sz="1200" dirty="0" smtClean="0"/>
              <a:t>Distribution System Description</a:t>
            </a:r>
          </a:p>
          <a:p>
            <a:r>
              <a:rPr lang="en-US" sz="1200" dirty="0" smtClean="0"/>
              <a:t> </a:t>
            </a:r>
            <a:r>
              <a:rPr lang="en-US" sz="1200" dirty="0" smtClean="0"/>
              <a:t>                   </a:t>
            </a:r>
            <a:r>
              <a:rPr lang="en-US" sz="1200" dirty="0" smtClean="0"/>
              <a:t>Service </a:t>
            </a:r>
            <a:r>
              <a:rPr lang="en-US" sz="1200" dirty="0" smtClean="0"/>
              <a:t>Entrance</a:t>
            </a:r>
          </a:p>
          <a:p>
            <a:r>
              <a:rPr lang="en-US" sz="1200" dirty="0"/>
              <a:t> </a:t>
            </a:r>
            <a:r>
              <a:rPr lang="en-US" sz="1200" dirty="0" smtClean="0"/>
              <a:t>            </a:t>
            </a:r>
            <a:r>
              <a:rPr lang="en-US" sz="1200" dirty="0" smtClean="0"/>
              <a:t>       </a:t>
            </a:r>
            <a:r>
              <a:rPr lang="en-US" sz="1200" dirty="0" smtClean="0"/>
              <a:t>Voltage Systems</a:t>
            </a:r>
          </a:p>
          <a:p>
            <a:r>
              <a:rPr lang="en-US" sz="1200" dirty="0"/>
              <a:t> </a:t>
            </a:r>
            <a:r>
              <a:rPr lang="en-US" sz="1200" dirty="0" smtClean="0"/>
              <a:t>            </a:t>
            </a:r>
            <a:r>
              <a:rPr lang="en-US" sz="1200" dirty="0" smtClean="0"/>
              <a:t>5    </a:t>
            </a:r>
            <a:r>
              <a:rPr lang="en-US" sz="1200" dirty="0" smtClean="0"/>
              <a:t>Transformers</a:t>
            </a:r>
          </a:p>
          <a:p>
            <a:r>
              <a:rPr lang="en-US" sz="1200" dirty="0"/>
              <a:t> </a:t>
            </a:r>
            <a:r>
              <a:rPr lang="en-US" sz="1200" dirty="0" smtClean="0"/>
              <a:t>            </a:t>
            </a:r>
            <a:r>
              <a:rPr lang="en-US" sz="1200" dirty="0" smtClean="0"/>
              <a:t>       </a:t>
            </a:r>
            <a:r>
              <a:rPr lang="en-US" sz="1200" dirty="0" smtClean="0"/>
              <a:t>Emergency Power System</a:t>
            </a:r>
          </a:p>
          <a:p>
            <a:r>
              <a:rPr lang="en-US" sz="1200" dirty="0"/>
              <a:t> </a:t>
            </a:r>
            <a:r>
              <a:rPr lang="en-US" sz="1200" dirty="0" smtClean="0"/>
              <a:t>            </a:t>
            </a:r>
            <a:r>
              <a:rPr lang="en-US" sz="1200" dirty="0" smtClean="0"/>
              <a:t>       </a:t>
            </a:r>
            <a:r>
              <a:rPr lang="en-US" sz="1200" dirty="0" smtClean="0"/>
              <a:t>Over-current Devices</a:t>
            </a:r>
          </a:p>
          <a:p>
            <a:r>
              <a:rPr lang="en-US" sz="1200" dirty="0"/>
              <a:t> </a:t>
            </a:r>
            <a:r>
              <a:rPr lang="en-US" sz="1200" dirty="0" smtClean="0"/>
              <a:t>            </a:t>
            </a:r>
            <a:r>
              <a:rPr lang="en-US" sz="1200" dirty="0" smtClean="0"/>
              <a:t>6     </a:t>
            </a:r>
            <a:r>
              <a:rPr lang="en-US" sz="1200" dirty="0" smtClean="0"/>
              <a:t>Locations of Switchgear</a:t>
            </a:r>
          </a:p>
          <a:p>
            <a:r>
              <a:rPr lang="en-US" sz="1200" dirty="0"/>
              <a:t> </a:t>
            </a:r>
            <a:r>
              <a:rPr lang="en-US" sz="1200" dirty="0" smtClean="0"/>
              <a:t>            </a:t>
            </a:r>
            <a:r>
              <a:rPr lang="en-US" sz="1200" dirty="0" smtClean="0"/>
              <a:t>       </a:t>
            </a:r>
            <a:r>
              <a:rPr lang="en-US" sz="1200" dirty="0" smtClean="0"/>
              <a:t>Power Factor Correction</a:t>
            </a:r>
          </a:p>
          <a:p>
            <a:r>
              <a:rPr lang="en-US" sz="1200" dirty="0"/>
              <a:t> </a:t>
            </a:r>
            <a:r>
              <a:rPr lang="en-US" sz="1200" dirty="0" smtClean="0"/>
              <a:t>            </a:t>
            </a:r>
            <a:r>
              <a:rPr lang="en-US" sz="1200" dirty="0" smtClean="0"/>
              <a:t>       </a:t>
            </a:r>
            <a:r>
              <a:rPr lang="en-US" sz="1200" dirty="0" smtClean="0"/>
              <a:t>Design Issues</a:t>
            </a:r>
          </a:p>
          <a:p>
            <a:r>
              <a:rPr lang="en-US" sz="1200" dirty="0"/>
              <a:t> </a:t>
            </a:r>
            <a:r>
              <a:rPr lang="en-US" sz="1200" dirty="0" smtClean="0"/>
              <a:t>            </a:t>
            </a:r>
            <a:r>
              <a:rPr lang="en-US" sz="1200" dirty="0" smtClean="0"/>
              <a:t>       </a:t>
            </a:r>
            <a:r>
              <a:rPr lang="en-US" sz="1200" dirty="0" smtClean="0"/>
              <a:t>Lighting Loads</a:t>
            </a:r>
          </a:p>
          <a:p>
            <a:r>
              <a:rPr lang="en-US" sz="1200" dirty="0"/>
              <a:t> </a:t>
            </a:r>
            <a:r>
              <a:rPr lang="en-US" sz="1200" dirty="0" smtClean="0"/>
              <a:t>            </a:t>
            </a:r>
            <a:r>
              <a:rPr lang="en-US" sz="1200" dirty="0" smtClean="0"/>
              <a:t>7     </a:t>
            </a:r>
            <a:r>
              <a:rPr lang="en-US" sz="1200" dirty="0" smtClean="0"/>
              <a:t>Mechanical and Other Loads</a:t>
            </a:r>
          </a:p>
          <a:p>
            <a:r>
              <a:rPr lang="en-US" sz="1200" dirty="0"/>
              <a:t> </a:t>
            </a:r>
            <a:r>
              <a:rPr lang="en-US" sz="1200" dirty="0" smtClean="0"/>
              <a:t>            </a:t>
            </a:r>
            <a:r>
              <a:rPr lang="en-US" sz="1200" dirty="0" smtClean="0"/>
              <a:t>       </a:t>
            </a:r>
            <a:r>
              <a:rPr lang="en-US" sz="1200" dirty="0" smtClean="0"/>
              <a:t>Service Entrance Size</a:t>
            </a:r>
          </a:p>
          <a:p>
            <a:r>
              <a:rPr lang="en-US" sz="1200" dirty="0"/>
              <a:t> </a:t>
            </a:r>
            <a:r>
              <a:rPr lang="en-US" sz="1200" dirty="0" smtClean="0"/>
              <a:t>          </a:t>
            </a:r>
            <a:r>
              <a:rPr lang="en-US" sz="1200" dirty="0"/>
              <a:t> </a:t>
            </a:r>
            <a:r>
              <a:rPr lang="en-US" sz="1200" dirty="0" smtClean="0"/>
              <a:t> </a:t>
            </a:r>
            <a:r>
              <a:rPr lang="en-US" sz="1200" dirty="0" smtClean="0"/>
              <a:t>       </a:t>
            </a:r>
            <a:r>
              <a:rPr lang="en-US" sz="1200" dirty="0" smtClean="0"/>
              <a:t>Utility Company Information</a:t>
            </a:r>
          </a:p>
          <a:p>
            <a:r>
              <a:rPr lang="en-US" sz="1200" dirty="0" smtClean="0"/>
              <a:t>7      </a:t>
            </a:r>
            <a:r>
              <a:rPr lang="en-US" sz="1200" dirty="0" smtClean="0"/>
              <a:t>Communication Systems</a:t>
            </a:r>
          </a:p>
          <a:p>
            <a:r>
              <a:rPr lang="en-US" sz="1200" dirty="0"/>
              <a:t> </a:t>
            </a:r>
            <a:r>
              <a:rPr lang="en-US" sz="1200" dirty="0" smtClean="0"/>
              <a:t>            </a:t>
            </a:r>
            <a:r>
              <a:rPr lang="en-US" sz="1200" dirty="0" smtClean="0"/>
              <a:t>       </a:t>
            </a:r>
            <a:r>
              <a:rPr lang="en-US" sz="1200" dirty="0" smtClean="0"/>
              <a:t>Communication System Description </a:t>
            </a:r>
          </a:p>
          <a:p>
            <a:r>
              <a:rPr lang="en-US" sz="1200" dirty="0"/>
              <a:t> </a:t>
            </a:r>
            <a:r>
              <a:rPr lang="en-US" sz="1200" dirty="0" smtClean="0"/>
              <a:t>            </a:t>
            </a:r>
            <a:r>
              <a:rPr lang="en-US" sz="1200" dirty="0" smtClean="0"/>
              <a:t>       </a:t>
            </a:r>
            <a:r>
              <a:rPr lang="en-US" sz="1200" dirty="0" smtClean="0"/>
              <a:t>Audiovisual System</a:t>
            </a:r>
          </a:p>
          <a:p>
            <a:r>
              <a:rPr lang="en-US" sz="1200" dirty="0"/>
              <a:t> </a:t>
            </a:r>
            <a:r>
              <a:rPr lang="en-US" sz="1200" dirty="0" smtClean="0"/>
              <a:t>            </a:t>
            </a:r>
            <a:r>
              <a:rPr lang="en-US" sz="1200" dirty="0" smtClean="0"/>
              <a:t>       </a:t>
            </a:r>
            <a:r>
              <a:rPr lang="en-US" sz="1200" dirty="0" smtClean="0"/>
              <a:t>Fire Protection System</a:t>
            </a:r>
          </a:p>
          <a:p>
            <a:r>
              <a:rPr lang="en-US" sz="1200" dirty="0" smtClean="0"/>
              <a:t>9      </a:t>
            </a:r>
            <a:r>
              <a:rPr lang="en-US" sz="1200" dirty="0" smtClean="0"/>
              <a:t>Appendices</a:t>
            </a:r>
          </a:p>
          <a:p>
            <a:r>
              <a:rPr lang="en-US" sz="1200" dirty="0" smtClean="0"/>
              <a:t>             </a:t>
            </a:r>
            <a:r>
              <a:rPr lang="en-US" sz="1200" dirty="0" smtClean="0"/>
              <a:t>10  </a:t>
            </a:r>
            <a:r>
              <a:rPr lang="en-US" sz="1200" dirty="0" smtClean="0"/>
              <a:t>Appendix </a:t>
            </a:r>
            <a:r>
              <a:rPr lang="en-US" sz="1200" dirty="0" smtClean="0"/>
              <a:t>A: Single Line Diagram</a:t>
            </a:r>
            <a:endParaRPr lang="en-US" sz="1200" dirty="0" smtClean="0"/>
          </a:p>
          <a:p>
            <a:r>
              <a:rPr lang="en-US" sz="1200" dirty="0"/>
              <a:t> </a:t>
            </a:r>
            <a:r>
              <a:rPr lang="en-US" sz="1200" dirty="0" smtClean="0"/>
              <a:t>            </a:t>
            </a:r>
            <a:r>
              <a:rPr lang="en-US" sz="1200" dirty="0" smtClean="0"/>
              <a:t>11  </a:t>
            </a:r>
            <a:r>
              <a:rPr lang="en-US" sz="1200" dirty="0" smtClean="0"/>
              <a:t>Appendix </a:t>
            </a:r>
            <a:r>
              <a:rPr lang="en-US" sz="1200" dirty="0" smtClean="0"/>
              <a:t>B: Feeder Schedule</a:t>
            </a:r>
            <a:endParaRPr lang="en-US" sz="1200" dirty="0" smtClean="0"/>
          </a:p>
          <a:p>
            <a:r>
              <a:rPr lang="en-US" sz="1200" dirty="0"/>
              <a:t> </a:t>
            </a:r>
            <a:r>
              <a:rPr lang="en-US" sz="1200" dirty="0" smtClean="0"/>
              <a:t>            </a:t>
            </a:r>
            <a:r>
              <a:rPr lang="en-US" sz="1200" dirty="0" smtClean="0"/>
              <a:t>12  </a:t>
            </a:r>
            <a:r>
              <a:rPr lang="en-US" sz="1200" dirty="0" smtClean="0"/>
              <a:t>Appendix </a:t>
            </a:r>
            <a:r>
              <a:rPr lang="en-US" sz="1200" dirty="0" smtClean="0"/>
              <a:t>C: Transformers</a:t>
            </a:r>
          </a:p>
          <a:p>
            <a:r>
              <a:rPr lang="en-US" sz="1200" dirty="0" smtClean="0"/>
              <a:t> </a:t>
            </a:r>
            <a:r>
              <a:rPr lang="en-US" sz="1200" dirty="0" smtClean="0"/>
              <a:t>            13  </a:t>
            </a:r>
            <a:r>
              <a:rPr lang="en-US" sz="1200" dirty="0" smtClean="0"/>
              <a:t>Appendix </a:t>
            </a:r>
            <a:r>
              <a:rPr lang="en-US" sz="1200" dirty="0" smtClean="0"/>
              <a:t>D: Emergency Single Line Diagram</a:t>
            </a:r>
            <a:endParaRPr lang="en-US" sz="1200" dirty="0" smtClean="0"/>
          </a:p>
          <a:p>
            <a:r>
              <a:rPr lang="en-US" sz="1200" dirty="0" smtClean="0"/>
              <a:t>             </a:t>
            </a:r>
            <a:r>
              <a:rPr lang="en-US" sz="1200" dirty="0" smtClean="0"/>
              <a:t>14  </a:t>
            </a:r>
            <a:r>
              <a:rPr lang="en-US" sz="1200" dirty="0" smtClean="0"/>
              <a:t>Appendix </a:t>
            </a:r>
            <a:r>
              <a:rPr lang="en-US" sz="1200" dirty="0" smtClean="0"/>
              <a:t>E:  Switchgear Locations</a:t>
            </a:r>
            <a:endParaRPr lang="en-US" sz="1200" dirty="0" smtClean="0"/>
          </a:p>
          <a:p>
            <a:r>
              <a:rPr lang="en-US" sz="1200" dirty="0" smtClean="0"/>
              <a:t>             </a:t>
            </a:r>
            <a:r>
              <a:rPr lang="en-US" sz="1200" dirty="0" smtClean="0"/>
              <a:t>15  </a:t>
            </a:r>
            <a:r>
              <a:rPr lang="en-US" sz="1200" dirty="0" smtClean="0"/>
              <a:t>Appendix </a:t>
            </a:r>
            <a:r>
              <a:rPr lang="en-US" sz="1200" dirty="0" smtClean="0"/>
              <a:t>F: </a:t>
            </a:r>
            <a:r>
              <a:rPr lang="en-US" sz="1200" dirty="0" err="1" smtClean="0"/>
              <a:t>Luminaire</a:t>
            </a:r>
            <a:r>
              <a:rPr lang="en-US" sz="1200" dirty="0" smtClean="0"/>
              <a:t> Schedule</a:t>
            </a:r>
          </a:p>
          <a:p>
            <a:r>
              <a:rPr lang="en-US" sz="1200" dirty="0" smtClean="0"/>
              <a:t>             16  </a:t>
            </a:r>
            <a:r>
              <a:rPr lang="en-US" sz="1200" dirty="0" smtClean="0"/>
              <a:t>Appendix </a:t>
            </a:r>
            <a:r>
              <a:rPr lang="en-US" sz="1200" dirty="0" smtClean="0"/>
              <a:t>G:  Mechanical Loads</a:t>
            </a:r>
            <a:endParaRPr lang="en-US" sz="1200" dirty="0" smtClean="0"/>
          </a:p>
          <a:p>
            <a:r>
              <a:rPr lang="en-US" sz="1200" dirty="0" smtClean="0"/>
              <a:t>             </a:t>
            </a:r>
            <a:r>
              <a:rPr lang="en-US" sz="1200" dirty="0" smtClean="0"/>
              <a:t>17  </a:t>
            </a:r>
            <a:r>
              <a:rPr lang="en-US" sz="1200" dirty="0" smtClean="0"/>
              <a:t>Appendix </a:t>
            </a:r>
            <a:r>
              <a:rPr lang="en-US" sz="1200" dirty="0" smtClean="0"/>
              <a:t>H: Service Entrance Sizing</a:t>
            </a:r>
            <a:endParaRPr lang="en-US" sz="1200" dirty="0" smtClean="0"/>
          </a:p>
          <a:p>
            <a:r>
              <a:rPr lang="en-US" sz="1200" dirty="0" smtClean="0"/>
              <a:t>             </a:t>
            </a:r>
            <a:r>
              <a:rPr lang="en-US" sz="1200" dirty="0" smtClean="0"/>
              <a:t>18  </a:t>
            </a:r>
            <a:r>
              <a:rPr lang="en-US" sz="1200" dirty="0" smtClean="0"/>
              <a:t>Appendix </a:t>
            </a:r>
            <a:r>
              <a:rPr lang="en-US" sz="1200" dirty="0" smtClean="0"/>
              <a:t>J: Baltimore Gas &amp; Electric Company Utility Rates</a:t>
            </a:r>
            <a:endParaRPr lang="en-US" sz="1200" dirty="0" smtClean="0"/>
          </a:p>
          <a:p>
            <a:endParaRPr lang="en-US" sz="1200" dirty="0"/>
          </a:p>
        </p:txBody>
      </p:sp>
      <p:sp>
        <p:nvSpPr>
          <p:cNvPr id="7" name="Slide Number Placeholder 6"/>
          <p:cNvSpPr>
            <a:spLocks noGrp="1"/>
          </p:cNvSpPr>
          <p:nvPr>
            <p:ph type="sldNum" sz="quarter" idx="12"/>
          </p:nvPr>
        </p:nvSpPr>
        <p:spPr>
          <a:xfrm>
            <a:off x="304800" y="8458200"/>
            <a:ext cx="1600200" cy="486833"/>
          </a:xfrm>
        </p:spPr>
        <p:txBody>
          <a:bodyPr/>
          <a:lstStyle/>
          <a:p>
            <a:pPr algn="l"/>
            <a:fld id="{1EA75D19-8CD2-41A7-BAA3-F9135AC0D85B}" type="slidenum">
              <a:rPr lang="en-US" smtClean="0"/>
              <a:pPr algn="l"/>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172200" cy="1524000"/>
          </a:xfrm>
        </p:spPr>
        <p:txBody>
          <a:bodyPr>
            <a:normAutofit/>
          </a:bodyPr>
          <a:lstStyle/>
          <a:p>
            <a:r>
              <a:rPr lang="en-US" sz="2400" dirty="0" smtClean="0">
                <a:latin typeface="Times New Roman" pitchFamily="18" charset="0"/>
                <a:cs typeface="Times New Roman" pitchFamily="18" charset="0"/>
              </a:rPr>
              <a:t>Executive Summary</a:t>
            </a:r>
            <a:endParaRPr lang="en-US" sz="2400" dirty="0">
              <a:latin typeface="Times New Roman" pitchFamily="18" charset="0"/>
              <a:cs typeface="Times New Roman" pitchFamily="18" charset="0"/>
            </a:endParaRPr>
          </a:p>
        </p:txBody>
      </p:sp>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1676400"/>
            <a:ext cx="5562600" cy="3508653"/>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The electrical distribution system  in the Anne and Michael Armstrong Medical Education Building comes from  one 1500KVA transformer located behind the pump house on the northeast side of the building.  The majorit</a:t>
            </a:r>
            <a:r>
              <a:rPr lang="en-US" sz="1200" dirty="0" smtClean="0">
                <a:latin typeface="Times New Roman" pitchFamily="18" charset="0"/>
                <a:cs typeface="Times New Roman" pitchFamily="18" charset="0"/>
              </a:rPr>
              <a:t>y of the lighting, receptacle and mechanical equipment runs on a 480Y/277V system  with the exception of some of the receptacle loads and emergency receptacle loads.</a:t>
            </a: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The majority of the lighting in the building is controlled by occupancy sensors and lighting controls to minimize electricity usage throughout the building.  The small group rooms utilize a more extensive occupancy sensor, photocell, manual switch combination to control the lighting within the spaces.  </a:t>
            </a: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The learning spaces including the labs, meeting rooms and auditoriums consist of an elaborate  communications system to supplement the student learning.  Interactive whiteboards, flat screen television panels and various floor box outlets provide for more flexible classroom layouts and enhance student learning..</a:t>
            </a:r>
          </a:p>
          <a:p>
            <a:pPr algn="just"/>
            <a:endParaRPr lang="en-US" sz="1200" dirty="0" smtClean="0">
              <a:latin typeface="Times New Roman" pitchFamily="18" charset="0"/>
              <a:cs typeface="Times New Roman" pitchFamily="18" charset="0"/>
            </a:endParaRPr>
          </a:p>
          <a:p>
            <a:pPr algn="just"/>
            <a:endParaRPr lang="en-US" sz="1500" dirty="0" smtClean="0"/>
          </a:p>
          <a:p>
            <a:pPr algn="just"/>
            <a:endParaRPr lang="en-US" sz="1500" dirty="0" smtClean="0"/>
          </a:p>
        </p:txBody>
      </p:sp>
      <p:sp>
        <p:nvSpPr>
          <p:cNvPr id="7" name="Slide Number Placeholder 6"/>
          <p:cNvSpPr>
            <a:spLocks noGrp="1"/>
          </p:cNvSpPr>
          <p:nvPr>
            <p:ph type="sldNum" sz="quarter" idx="12"/>
          </p:nvPr>
        </p:nvSpPr>
        <p:spPr>
          <a:xfrm>
            <a:off x="304800" y="8382000"/>
            <a:ext cx="1600200" cy="486833"/>
          </a:xfrm>
        </p:spPr>
        <p:txBody>
          <a:bodyPr/>
          <a:lstStyle/>
          <a:p>
            <a:pPr algn="l"/>
            <a:fld id="{1EA75D19-8CD2-41A7-BAA3-F9135AC0D85B}" type="slidenum">
              <a:rPr lang="en-US" smtClean="0"/>
              <a:pPr algn="l"/>
              <a:t>3</a:t>
            </a:fld>
            <a:endParaRPr lang="en-US" dirty="0"/>
          </a:p>
        </p:txBody>
      </p:sp>
      <p:sp>
        <p:nvSpPr>
          <p:cNvPr id="9" name="TextBox 8"/>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10" name="TextBox 9"/>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a:xfrm>
            <a:off x="304800" y="8382000"/>
            <a:ext cx="1600200" cy="486833"/>
          </a:xfrm>
        </p:spPr>
        <p:txBody>
          <a:bodyPr/>
          <a:lstStyle/>
          <a:p>
            <a:pPr algn="l"/>
            <a:fld id="{1EA75D19-8CD2-41A7-BAA3-F9135AC0D85B}" type="slidenum">
              <a:rPr lang="en-US" smtClean="0"/>
              <a:pPr algn="l"/>
              <a:t>4</a:t>
            </a:fld>
            <a:endParaRPr lang="en-US" dirty="0"/>
          </a:p>
        </p:txBody>
      </p:sp>
      <p:sp>
        <p:nvSpPr>
          <p:cNvPr id="19" name="Title 18"/>
          <p:cNvSpPr>
            <a:spLocks noGrp="1"/>
          </p:cNvSpPr>
          <p:nvPr>
            <p:ph type="title"/>
          </p:nvPr>
        </p:nvSpPr>
        <p:spPr/>
        <p:txBody>
          <a:bodyPr>
            <a:normAutofit/>
          </a:bodyPr>
          <a:lstStyle/>
          <a:p>
            <a:r>
              <a:rPr lang="en-US" sz="2400" dirty="0" smtClean="0"/>
              <a:t>Power Distribution Systems</a:t>
            </a:r>
            <a:endParaRPr lang="en-US" sz="2400" dirty="0"/>
          </a:p>
        </p:txBody>
      </p:sp>
      <p:sp>
        <p:nvSpPr>
          <p:cNvPr id="7" name="TextBox 6"/>
          <p:cNvSpPr txBox="1"/>
          <p:nvPr/>
        </p:nvSpPr>
        <p:spPr>
          <a:xfrm>
            <a:off x="533400" y="1752600"/>
            <a:ext cx="5791200" cy="6586418"/>
          </a:xfrm>
          <a:prstGeom prst="rect">
            <a:avLst/>
          </a:prstGeom>
          <a:noFill/>
        </p:spPr>
        <p:txBody>
          <a:bodyPr wrap="square" rtlCol="0">
            <a:spAutoFit/>
          </a:bodyPr>
          <a:lstStyle/>
          <a:p>
            <a:r>
              <a:rPr lang="en-US" sz="1200" b="1" dirty="0" smtClean="0"/>
              <a:t>Description of Power Distribution System</a:t>
            </a:r>
          </a:p>
          <a:p>
            <a:r>
              <a:rPr lang="en-US" sz="1200" dirty="0" smtClean="0"/>
              <a:t>The Armstrong Medical Education Building consists of a radial system to power the building, tapping power from the campus distribution system.  The service comes from two 13.2KV transformers tapping power from two 15KV feeders located behind the adjacent pump house northeast of the building.  The power enters the building in the Normal Electric room E116 to power the main switchboard.  The main switchboard has 6 switches that distribute 480Y/277V power to lighting, electrical and mechanical loads and 1 switch that distributes 280Y/120V power to a low voltage distribution panel mainly for receptacle loads.  Two of the 480Y/277V lines connect to the emergency power.  A 300KW 480Y/277V emergency generator is located on the northwest end of the site.  This generator supplies power to the roof and also for the fire pump, lighting and receptacle loads.</a:t>
            </a:r>
          </a:p>
          <a:p>
            <a:endParaRPr lang="en-US" sz="1200" dirty="0" smtClean="0"/>
          </a:p>
          <a:p>
            <a:r>
              <a:rPr lang="en-US" sz="1200" dirty="0" smtClean="0"/>
              <a:t>Refer to Appendix A: Single Line Diagram and Appendix B: Feeder Schedule.</a:t>
            </a:r>
          </a:p>
          <a:p>
            <a:endParaRPr lang="en-US" sz="1200" dirty="0" smtClean="0"/>
          </a:p>
          <a:p>
            <a:endParaRPr lang="en-US" sz="1200" dirty="0" smtClean="0"/>
          </a:p>
          <a:p>
            <a:endParaRPr lang="en-US" sz="1200" dirty="0" smtClean="0"/>
          </a:p>
          <a:p>
            <a:r>
              <a:rPr lang="en-US" sz="1200" b="1" dirty="0" smtClean="0"/>
              <a:t>Service Entrance</a:t>
            </a:r>
          </a:p>
          <a:p>
            <a:r>
              <a:rPr lang="en-US" sz="1200" dirty="0" smtClean="0"/>
              <a:t>Two sets of 15KV, 4/0 feeders tap power for the Medical Education Building from existing feeders supplying power to the adjacent Reed Hall and Hampton House buildings in the existing Manhole No. 18 which derives power from the Turner Switching Station.  The power comes in from the pump house to the building in the electrical and emergency electrical rooms, E116 and E119, respectively</a:t>
            </a:r>
            <a:r>
              <a:rPr lang="en-US" sz="1200" dirty="0" smtClean="0"/>
              <a:t>.</a:t>
            </a:r>
          </a:p>
          <a:p>
            <a:endParaRPr lang="en-US" sz="1200" dirty="0" smtClean="0"/>
          </a:p>
          <a:p>
            <a:endParaRPr lang="en-US" sz="1200" dirty="0" smtClean="0"/>
          </a:p>
          <a:p>
            <a:r>
              <a:rPr lang="en-US" sz="1200" b="1" dirty="0" smtClean="0"/>
              <a:t> Voltage Systems</a:t>
            </a:r>
            <a:endParaRPr lang="en-US" sz="1200" dirty="0" smtClean="0"/>
          </a:p>
          <a:p>
            <a:r>
              <a:rPr lang="en-US" sz="1200" dirty="0" smtClean="0"/>
              <a:t>The secondary voltage system for the Medical Education Building is 480Y/277 volts, 3 phase, 4 wire.  This system serves the majority of the lighting and mechanical loads.  There is also a 480 volt, 208Y/120 volt, 3 phase, 4 wire transformer serving the normal low voltage distribution panel as well as several emergency receptacle distribution panels.  The normal power distribution panel feeds most of the receptacle loads in the building from an 800A </a:t>
            </a:r>
            <a:r>
              <a:rPr lang="en-US" sz="1200" dirty="0" err="1" smtClean="0"/>
              <a:t>busway</a:t>
            </a:r>
            <a:r>
              <a:rPr lang="en-US" sz="1200" dirty="0" smtClean="0"/>
              <a:t>.  It also provides power to LCD screens, vending machines and projector equipment throughout the building.</a:t>
            </a:r>
          </a:p>
          <a:p>
            <a:endParaRPr lang="en-US" sz="1200" dirty="0" smtClean="0"/>
          </a:p>
          <a:p>
            <a:endParaRPr lang="en-US" sz="1400" dirty="0"/>
          </a:p>
        </p:txBody>
      </p:sp>
      <p:sp>
        <p:nvSpPr>
          <p:cNvPr id="8" name="TextBox 7"/>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9" name="TextBox 8"/>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a:xfrm>
            <a:off x="304800" y="8382000"/>
            <a:ext cx="1600200" cy="486833"/>
          </a:xfrm>
        </p:spPr>
        <p:txBody>
          <a:bodyPr/>
          <a:lstStyle/>
          <a:p>
            <a:pPr algn="l"/>
            <a:fld id="{1EA75D19-8CD2-41A7-BAA3-F9135AC0D85B}" type="slidenum">
              <a:rPr lang="en-US" smtClean="0"/>
              <a:pPr algn="l"/>
              <a:t>5</a:t>
            </a:fld>
            <a:endParaRPr lang="en-US" dirty="0"/>
          </a:p>
        </p:txBody>
      </p:sp>
      <p:sp>
        <p:nvSpPr>
          <p:cNvPr id="19" name="Title 18"/>
          <p:cNvSpPr>
            <a:spLocks noGrp="1"/>
          </p:cNvSpPr>
          <p:nvPr>
            <p:ph type="title"/>
          </p:nvPr>
        </p:nvSpPr>
        <p:spPr>
          <a:xfrm>
            <a:off x="342900" y="381000"/>
            <a:ext cx="6172200" cy="1524000"/>
          </a:xfrm>
        </p:spPr>
        <p:txBody>
          <a:bodyPr>
            <a:normAutofit/>
          </a:bodyPr>
          <a:lstStyle/>
          <a:p>
            <a:r>
              <a:rPr lang="en-US" sz="2400" dirty="0" smtClean="0"/>
              <a:t>Power Distribution Systems</a:t>
            </a:r>
            <a:endParaRPr lang="en-US" sz="2400" dirty="0"/>
          </a:p>
        </p:txBody>
      </p:sp>
      <p:sp>
        <p:nvSpPr>
          <p:cNvPr id="7" name="TextBox 6"/>
          <p:cNvSpPr txBox="1"/>
          <p:nvPr/>
        </p:nvSpPr>
        <p:spPr>
          <a:xfrm>
            <a:off x="533400" y="1752600"/>
            <a:ext cx="5791200" cy="5632311"/>
          </a:xfrm>
          <a:prstGeom prst="rect">
            <a:avLst/>
          </a:prstGeom>
          <a:noFill/>
        </p:spPr>
        <p:txBody>
          <a:bodyPr wrap="square" rtlCol="0">
            <a:spAutoFit/>
          </a:bodyPr>
          <a:lstStyle/>
          <a:p>
            <a:endParaRPr lang="en-US" sz="1200" dirty="0" smtClean="0"/>
          </a:p>
          <a:p>
            <a:endParaRPr lang="en-US" sz="1200" dirty="0" smtClean="0"/>
          </a:p>
          <a:p>
            <a:r>
              <a:rPr lang="en-US" sz="1200" b="1" dirty="0" smtClean="0"/>
              <a:t>Transformers</a:t>
            </a:r>
          </a:p>
          <a:p>
            <a:r>
              <a:rPr lang="en-US" sz="1200" dirty="0" smtClean="0"/>
              <a:t>All the transformers in the building are step down transformers.  </a:t>
            </a:r>
          </a:p>
          <a:p>
            <a:endParaRPr lang="en-US" sz="1200" dirty="0" smtClean="0"/>
          </a:p>
          <a:p>
            <a:r>
              <a:rPr lang="en-US" sz="1200" dirty="0" smtClean="0"/>
              <a:t>Refer to Appendix </a:t>
            </a:r>
            <a:r>
              <a:rPr lang="en-US" sz="1200" dirty="0" smtClean="0"/>
              <a:t>C: Transformers.</a:t>
            </a:r>
          </a:p>
          <a:p>
            <a:endParaRPr lang="en-US" sz="1200" dirty="0" smtClean="0"/>
          </a:p>
          <a:p>
            <a:endParaRPr lang="en-US" sz="1200" dirty="0" smtClean="0"/>
          </a:p>
          <a:p>
            <a:endParaRPr lang="en-US" sz="1200" dirty="0"/>
          </a:p>
          <a:p>
            <a:r>
              <a:rPr lang="en-US" sz="1200" b="1" dirty="0" smtClean="0"/>
              <a:t>Emergency Power System</a:t>
            </a:r>
          </a:p>
          <a:p>
            <a:r>
              <a:rPr lang="en-US" sz="1200" dirty="0" smtClean="0"/>
              <a:t>The campus emergency power comes from a 300kW diesel generator located on the northwest side of the building.  Power is supplied to the Emergency Distribution Panel located on the first floor Emergency ATS Room at 480Y/277V.  The power is distributed through a 14,000 A.I.C. substation feeding a 600A bus.  A 400A automatic transfer switch will transfer from normal power to emergency power for rooftop emergency power.  A 260A automatic transfer switch will transfer from normal power to emergency power for all lighting, receptacle and other loads within the building.</a:t>
            </a:r>
          </a:p>
          <a:p>
            <a:endParaRPr lang="en-US" sz="1200" dirty="0" smtClean="0"/>
          </a:p>
          <a:p>
            <a:r>
              <a:rPr lang="en-US" sz="1200" dirty="0" smtClean="0"/>
              <a:t>Refer </a:t>
            </a:r>
            <a:r>
              <a:rPr lang="en-US" sz="1200" dirty="0" smtClean="0"/>
              <a:t>to Appendix </a:t>
            </a:r>
            <a:r>
              <a:rPr lang="en-US" sz="1200" dirty="0" smtClean="0"/>
              <a:t>D: </a:t>
            </a:r>
            <a:r>
              <a:rPr lang="en-US" sz="1200" dirty="0" smtClean="0"/>
              <a:t>Emergency Single Line Diagram and Appendix B: Feeder Schedule.</a:t>
            </a:r>
          </a:p>
          <a:p>
            <a:endParaRPr lang="en-US" sz="1200" dirty="0" smtClean="0"/>
          </a:p>
          <a:p>
            <a:endParaRPr lang="en-US" sz="1200" dirty="0" smtClean="0"/>
          </a:p>
          <a:p>
            <a:endParaRPr lang="en-US" sz="1200" dirty="0" smtClean="0"/>
          </a:p>
          <a:p>
            <a:r>
              <a:rPr lang="en-US" sz="1200" b="1" dirty="0" smtClean="0"/>
              <a:t>Over-current Devices</a:t>
            </a:r>
          </a:p>
          <a:p>
            <a:r>
              <a:rPr lang="en-US" sz="1200" dirty="0" smtClean="0"/>
              <a:t>The main switchboard of the Medical Education Building is protected by a 3-pole 1600 A circuit breaker.  The secondary equipment is protected by individual circuit breakers within the main distribution panel sized appropriately for each load.  Within each distribution panel a sized circuit breaker protects each individual panel board to provide redundant protection within the system.  </a:t>
            </a:r>
          </a:p>
          <a:p>
            <a:endParaRPr lang="en-US" sz="1200" dirty="0" smtClean="0"/>
          </a:p>
        </p:txBody>
      </p:sp>
      <p:sp>
        <p:nvSpPr>
          <p:cNvPr id="8" name="TextBox 7"/>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9" name="TextBox 8"/>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a:xfrm>
            <a:off x="304800" y="8382000"/>
            <a:ext cx="1600200" cy="486833"/>
          </a:xfrm>
        </p:spPr>
        <p:txBody>
          <a:bodyPr/>
          <a:lstStyle/>
          <a:p>
            <a:pPr algn="l"/>
            <a:fld id="{1EA75D19-8CD2-41A7-BAA3-F9135AC0D85B}" type="slidenum">
              <a:rPr lang="en-US" smtClean="0"/>
              <a:pPr algn="l"/>
              <a:t>6</a:t>
            </a:fld>
            <a:endParaRPr lang="en-US" dirty="0"/>
          </a:p>
        </p:txBody>
      </p:sp>
      <p:sp>
        <p:nvSpPr>
          <p:cNvPr id="19" name="Title 18"/>
          <p:cNvSpPr>
            <a:spLocks noGrp="1"/>
          </p:cNvSpPr>
          <p:nvPr>
            <p:ph type="title"/>
          </p:nvPr>
        </p:nvSpPr>
        <p:spPr>
          <a:xfrm>
            <a:off x="342900" y="381000"/>
            <a:ext cx="6172200" cy="1524000"/>
          </a:xfrm>
        </p:spPr>
        <p:txBody>
          <a:bodyPr>
            <a:normAutofit/>
          </a:bodyPr>
          <a:lstStyle/>
          <a:p>
            <a:r>
              <a:rPr lang="en-US" sz="2400" dirty="0" smtClean="0"/>
              <a:t>Power Distribution Systems</a:t>
            </a:r>
            <a:endParaRPr lang="en-US" sz="2400" dirty="0"/>
          </a:p>
        </p:txBody>
      </p:sp>
      <p:sp>
        <p:nvSpPr>
          <p:cNvPr id="7" name="TextBox 6"/>
          <p:cNvSpPr txBox="1"/>
          <p:nvPr/>
        </p:nvSpPr>
        <p:spPr>
          <a:xfrm>
            <a:off x="533400" y="1752600"/>
            <a:ext cx="5791200" cy="6401753"/>
          </a:xfrm>
          <a:prstGeom prst="rect">
            <a:avLst/>
          </a:prstGeom>
          <a:noFill/>
        </p:spPr>
        <p:txBody>
          <a:bodyPr wrap="square" rtlCol="0">
            <a:spAutoFit/>
          </a:bodyPr>
          <a:lstStyle/>
          <a:p>
            <a:r>
              <a:rPr lang="en-US" sz="1200" b="1" dirty="0" smtClean="0"/>
              <a:t>Location of Switchgear </a:t>
            </a:r>
          </a:p>
          <a:p>
            <a:r>
              <a:rPr lang="en-US" sz="1200" dirty="0" smtClean="0"/>
              <a:t>The majority of the switchgear is found in the designated electrical rooms found on </a:t>
            </a:r>
            <a:r>
              <a:rPr lang="en-US" sz="1200" dirty="0" smtClean="0"/>
              <a:t>each respective floor</a:t>
            </a:r>
            <a:r>
              <a:rPr lang="en-US" sz="1200" dirty="0" smtClean="0"/>
              <a:t> </a:t>
            </a:r>
            <a:r>
              <a:rPr lang="en-US" sz="1200" dirty="0" smtClean="0"/>
              <a:t>within the Medical Education Building.</a:t>
            </a:r>
            <a:r>
              <a:rPr lang="en-US" sz="1200" dirty="0" smtClean="0"/>
              <a:t>  Included with the switchgear is general information and where the information can be located in the set of drawings.</a:t>
            </a:r>
            <a:endParaRPr lang="en-US" sz="1200" dirty="0" smtClean="0"/>
          </a:p>
          <a:p>
            <a:endParaRPr lang="en-US" sz="1200" dirty="0" smtClean="0"/>
          </a:p>
          <a:p>
            <a:r>
              <a:rPr lang="en-US" sz="1200" dirty="0" smtClean="0"/>
              <a:t>Refer to Appendix </a:t>
            </a:r>
            <a:r>
              <a:rPr lang="en-US" sz="1200" dirty="0" smtClean="0"/>
              <a:t>E: Switchgear </a:t>
            </a:r>
            <a:r>
              <a:rPr lang="en-US" sz="1200" dirty="0" smtClean="0"/>
              <a:t>Locations.</a:t>
            </a:r>
          </a:p>
          <a:p>
            <a:endParaRPr lang="en-US" sz="1200" dirty="0" smtClean="0"/>
          </a:p>
          <a:p>
            <a:endParaRPr lang="en-US" sz="1200" dirty="0" smtClean="0"/>
          </a:p>
          <a:p>
            <a:endParaRPr lang="en-US" sz="1200" dirty="0" smtClean="0"/>
          </a:p>
          <a:p>
            <a:r>
              <a:rPr lang="en-US" sz="1200" b="1" dirty="0" smtClean="0"/>
              <a:t>Power Factor Correction</a:t>
            </a:r>
          </a:p>
          <a:p>
            <a:r>
              <a:rPr lang="en-US" sz="1200" dirty="0" smtClean="0"/>
              <a:t>I was unable to find any information regarding power factor correction in the Medical Education Building.</a:t>
            </a:r>
          </a:p>
          <a:p>
            <a:endParaRPr lang="en-US" sz="1200" dirty="0" smtClean="0"/>
          </a:p>
          <a:p>
            <a:endParaRPr lang="en-US" sz="1200" dirty="0" smtClean="0"/>
          </a:p>
          <a:p>
            <a:endParaRPr lang="en-US" sz="1200" dirty="0" smtClean="0"/>
          </a:p>
          <a:p>
            <a:r>
              <a:rPr lang="en-US" sz="1200" b="1" dirty="0" smtClean="0"/>
              <a:t>Design Issues</a:t>
            </a:r>
            <a:endParaRPr lang="en-US" sz="1200" dirty="0" smtClean="0"/>
          </a:p>
          <a:p>
            <a:r>
              <a:rPr lang="en-US" sz="1200" dirty="0" smtClean="0"/>
              <a:t>Various design requirements must be considered as the electrical systems are designed and implemented in the Medical Education Building such as voltage drop, reliability issues and system protection.  Voltage drop is important when sizing the electrical equipment throughout the building.  Redundant protection is provided within the main switchgear and </a:t>
            </a:r>
            <a:r>
              <a:rPr lang="en-US" sz="1200" dirty="0" err="1" smtClean="0"/>
              <a:t>panelboards</a:t>
            </a:r>
            <a:r>
              <a:rPr lang="en-US" sz="1200" dirty="0" smtClean="0"/>
              <a:t> </a:t>
            </a:r>
            <a:r>
              <a:rPr lang="en-US" sz="1200" dirty="0" smtClean="0"/>
              <a:t>to protect the equipment from overloading and outages.</a:t>
            </a:r>
            <a:endParaRPr lang="en-US" sz="1200" dirty="0" smtClean="0"/>
          </a:p>
          <a:p>
            <a:endParaRPr lang="en-US" sz="1200" b="1" dirty="0" smtClean="0"/>
          </a:p>
          <a:p>
            <a:endParaRPr lang="en-US" sz="1200" b="1" dirty="0" smtClean="0"/>
          </a:p>
          <a:p>
            <a:endParaRPr lang="en-US" sz="1200" b="1" dirty="0" smtClean="0"/>
          </a:p>
          <a:p>
            <a:r>
              <a:rPr lang="en-US" sz="1200" b="1" dirty="0" smtClean="0"/>
              <a:t>Lighting Loads</a:t>
            </a:r>
          </a:p>
          <a:p>
            <a:r>
              <a:rPr lang="en-US" sz="1200" dirty="0" smtClean="0"/>
              <a:t>The large auditorium space on the first floor consists of two </a:t>
            </a:r>
            <a:r>
              <a:rPr lang="en-US" sz="1200" dirty="0" err="1" smtClean="0"/>
              <a:t>Lutron</a:t>
            </a:r>
            <a:r>
              <a:rPr lang="en-US" sz="1200" dirty="0" smtClean="0"/>
              <a:t> </a:t>
            </a:r>
            <a:r>
              <a:rPr lang="en-US" sz="1200" dirty="0" err="1" smtClean="0"/>
              <a:t>Grafik</a:t>
            </a:r>
            <a:r>
              <a:rPr lang="en-US" sz="1200" dirty="0" smtClean="0"/>
              <a:t> Eye Series 4100 dimming systems for the east and west side of the space in order to accommodate the various functions in the building.  It is also gives the space more flexibility to be split in half.  </a:t>
            </a:r>
          </a:p>
          <a:p>
            <a:endParaRPr lang="en-US" sz="1200" dirty="0" smtClean="0"/>
          </a:p>
          <a:p>
            <a:r>
              <a:rPr lang="en-US" sz="1200" dirty="0" smtClean="0"/>
              <a:t>The small group rooms along the glass curtain wall on the third and fourth floors each consist of a </a:t>
            </a:r>
            <a:r>
              <a:rPr lang="en-US" sz="1200" dirty="0" err="1" smtClean="0"/>
              <a:t>Lutron</a:t>
            </a:r>
            <a:r>
              <a:rPr lang="en-US" sz="1200" dirty="0" smtClean="0"/>
              <a:t> </a:t>
            </a:r>
            <a:r>
              <a:rPr lang="en-US" sz="1200" dirty="0" err="1" smtClean="0"/>
              <a:t>Grafik</a:t>
            </a:r>
            <a:r>
              <a:rPr lang="en-US" sz="1200" dirty="0" smtClean="0"/>
              <a:t> Eye, </a:t>
            </a:r>
            <a:r>
              <a:rPr lang="en-US" sz="1200" dirty="0" smtClean="0"/>
              <a:t>Photocell and </a:t>
            </a:r>
            <a:r>
              <a:rPr lang="en-US" sz="1200" dirty="0" smtClean="0"/>
              <a:t>Manual </a:t>
            </a:r>
            <a:r>
              <a:rPr lang="en-US" sz="1200" dirty="0" err="1" smtClean="0"/>
              <a:t>wallstation</a:t>
            </a:r>
            <a:r>
              <a:rPr lang="en-US" sz="1200" dirty="0" smtClean="0"/>
              <a:t> switch combination to minimize electric lighting and maximize </a:t>
            </a:r>
            <a:r>
              <a:rPr lang="en-US" sz="1200" dirty="0" err="1" smtClean="0"/>
              <a:t>daylighting</a:t>
            </a:r>
            <a:r>
              <a:rPr lang="en-US" sz="1200" dirty="0" smtClean="0"/>
              <a:t> usage in each space</a:t>
            </a:r>
            <a:r>
              <a:rPr lang="en-US" sz="1200" dirty="0" smtClean="0"/>
              <a:t>.</a:t>
            </a:r>
          </a:p>
          <a:p>
            <a:endParaRPr lang="en-US" sz="1400" dirty="0"/>
          </a:p>
        </p:txBody>
      </p:sp>
      <p:sp>
        <p:nvSpPr>
          <p:cNvPr id="8" name="TextBox 7"/>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9" name="TextBox 8"/>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a:xfrm>
            <a:off x="304800" y="8382000"/>
            <a:ext cx="1600200" cy="486833"/>
          </a:xfrm>
        </p:spPr>
        <p:txBody>
          <a:bodyPr/>
          <a:lstStyle/>
          <a:p>
            <a:pPr algn="l"/>
            <a:fld id="{1EA75D19-8CD2-41A7-BAA3-F9135AC0D85B}" type="slidenum">
              <a:rPr lang="en-US" smtClean="0"/>
              <a:pPr algn="l"/>
              <a:t>7</a:t>
            </a:fld>
            <a:endParaRPr lang="en-US" dirty="0"/>
          </a:p>
        </p:txBody>
      </p:sp>
      <p:sp>
        <p:nvSpPr>
          <p:cNvPr id="19" name="Title 18"/>
          <p:cNvSpPr>
            <a:spLocks noGrp="1"/>
          </p:cNvSpPr>
          <p:nvPr>
            <p:ph type="title"/>
          </p:nvPr>
        </p:nvSpPr>
        <p:spPr>
          <a:xfrm>
            <a:off x="342900" y="381000"/>
            <a:ext cx="6172200" cy="1524000"/>
          </a:xfrm>
        </p:spPr>
        <p:txBody>
          <a:bodyPr>
            <a:normAutofit/>
          </a:bodyPr>
          <a:lstStyle/>
          <a:p>
            <a:r>
              <a:rPr lang="en-US" sz="2400" dirty="0" smtClean="0"/>
              <a:t>Power Distribution Systems</a:t>
            </a:r>
            <a:endParaRPr lang="en-US" sz="2400" dirty="0"/>
          </a:p>
        </p:txBody>
      </p:sp>
      <p:sp>
        <p:nvSpPr>
          <p:cNvPr id="7" name="TextBox 6"/>
          <p:cNvSpPr txBox="1"/>
          <p:nvPr/>
        </p:nvSpPr>
        <p:spPr>
          <a:xfrm>
            <a:off x="533400" y="1752600"/>
            <a:ext cx="5791200" cy="6217087"/>
          </a:xfrm>
          <a:prstGeom prst="rect">
            <a:avLst/>
          </a:prstGeom>
          <a:noFill/>
        </p:spPr>
        <p:txBody>
          <a:bodyPr wrap="square" rtlCol="0">
            <a:spAutoFit/>
          </a:bodyPr>
          <a:lstStyle/>
          <a:p>
            <a:endParaRPr lang="en-US" sz="1200" dirty="0" smtClean="0"/>
          </a:p>
          <a:p>
            <a:r>
              <a:rPr lang="en-US" sz="1200" dirty="0" smtClean="0"/>
              <a:t>The majority of the circulation space, classroom/office space, lab space and meeting space consists of a system of linear and compact fluorescent fixtures tied to occupancy sensor controls.  The auditorium, atrium and outdoor canopy also utilize HID fixtures.</a:t>
            </a:r>
          </a:p>
          <a:p>
            <a:endParaRPr lang="en-US" sz="1200" dirty="0" smtClean="0"/>
          </a:p>
          <a:p>
            <a:r>
              <a:rPr lang="en-US" sz="1200" dirty="0" smtClean="0"/>
              <a:t>Refer to Appendix F: </a:t>
            </a:r>
            <a:r>
              <a:rPr lang="en-US" sz="1200" dirty="0" err="1" smtClean="0"/>
              <a:t>Luminaire</a:t>
            </a:r>
            <a:r>
              <a:rPr lang="en-US" sz="1200" dirty="0" smtClean="0"/>
              <a:t> Schedule.</a:t>
            </a:r>
          </a:p>
          <a:p>
            <a:endParaRPr lang="en-US" sz="1200" b="1" dirty="0" smtClean="0"/>
          </a:p>
          <a:p>
            <a:endParaRPr lang="en-US" sz="1200" b="1" dirty="0" smtClean="0"/>
          </a:p>
          <a:p>
            <a:endParaRPr lang="en-US" sz="1200" b="1" dirty="0" smtClean="0"/>
          </a:p>
          <a:p>
            <a:r>
              <a:rPr lang="en-US" sz="1200" b="1" dirty="0" smtClean="0"/>
              <a:t>Mechanical </a:t>
            </a:r>
            <a:r>
              <a:rPr lang="en-US" sz="1200" b="1" dirty="0" smtClean="0"/>
              <a:t>and Other </a:t>
            </a:r>
            <a:r>
              <a:rPr lang="en-US" sz="1200" b="1" dirty="0" smtClean="0"/>
              <a:t>Loads</a:t>
            </a:r>
          </a:p>
          <a:p>
            <a:r>
              <a:rPr lang="en-US" sz="1200" dirty="0" smtClean="0"/>
              <a:t>Included in the load schedule are all the mechanical, plumbing, and architectural equipment and the electrical operating conditions for each piece of equipment.</a:t>
            </a:r>
            <a:endParaRPr lang="en-US" sz="1200" dirty="0" smtClean="0"/>
          </a:p>
          <a:p>
            <a:endParaRPr lang="en-US" sz="1200" dirty="0" smtClean="0"/>
          </a:p>
          <a:p>
            <a:r>
              <a:rPr lang="en-US" sz="1200" dirty="0" smtClean="0"/>
              <a:t>Refer to Appendix </a:t>
            </a:r>
            <a:r>
              <a:rPr lang="en-US" sz="1200" dirty="0" smtClean="0"/>
              <a:t>G: Mechanical </a:t>
            </a:r>
            <a:r>
              <a:rPr lang="en-US" sz="1200" dirty="0" smtClean="0"/>
              <a:t>and Other Loads.</a:t>
            </a:r>
          </a:p>
          <a:p>
            <a:endParaRPr lang="en-US" sz="1200" dirty="0" smtClean="0"/>
          </a:p>
          <a:p>
            <a:endParaRPr lang="en-US" sz="1200" dirty="0" smtClean="0"/>
          </a:p>
          <a:p>
            <a:endParaRPr lang="en-US" sz="1200" dirty="0" smtClean="0"/>
          </a:p>
          <a:p>
            <a:r>
              <a:rPr lang="en-US" sz="1200" b="1" dirty="0" smtClean="0"/>
              <a:t>Service Entrance </a:t>
            </a:r>
            <a:r>
              <a:rPr lang="en-US" sz="1200" b="1" dirty="0" smtClean="0"/>
              <a:t>Size</a:t>
            </a:r>
          </a:p>
          <a:p>
            <a:r>
              <a:rPr lang="en-US" sz="1200" dirty="0" smtClean="0"/>
              <a:t>The service entrance size is calculated for various phases of the building design process.  As the process progressed the calculations become more specific.</a:t>
            </a:r>
            <a:endParaRPr lang="en-US" sz="1200" dirty="0" smtClean="0"/>
          </a:p>
          <a:p>
            <a:endParaRPr lang="en-US" sz="1200" dirty="0" smtClean="0"/>
          </a:p>
          <a:p>
            <a:r>
              <a:rPr lang="en-US" sz="1200" dirty="0" smtClean="0"/>
              <a:t>Refer to Appendix </a:t>
            </a:r>
            <a:r>
              <a:rPr lang="en-US" sz="1200" dirty="0" smtClean="0"/>
              <a:t>H</a:t>
            </a:r>
            <a:r>
              <a:rPr lang="en-US" sz="1200" dirty="0" smtClean="0"/>
              <a:t>: </a:t>
            </a:r>
            <a:r>
              <a:rPr lang="en-US" sz="1200" dirty="0" smtClean="0"/>
              <a:t>Service Entrance </a:t>
            </a:r>
            <a:r>
              <a:rPr lang="en-US" sz="1200" dirty="0" smtClean="0"/>
              <a:t>Sizing.</a:t>
            </a:r>
            <a:endParaRPr lang="en-US" sz="1200" dirty="0" smtClean="0"/>
          </a:p>
          <a:p>
            <a:endParaRPr lang="en-US" sz="1200" dirty="0" smtClean="0"/>
          </a:p>
          <a:p>
            <a:endParaRPr lang="en-US" sz="1200" dirty="0" smtClean="0"/>
          </a:p>
          <a:p>
            <a:endParaRPr lang="en-US" sz="1200" dirty="0" smtClean="0"/>
          </a:p>
          <a:p>
            <a:r>
              <a:rPr lang="en-US" sz="1200" b="1" dirty="0" smtClean="0"/>
              <a:t>Utility Company Information</a:t>
            </a:r>
          </a:p>
          <a:p>
            <a:r>
              <a:rPr lang="en-US" sz="1200" dirty="0" smtClean="0"/>
              <a:t>The power for the Medical Education Building is connected to a campus system provided by </a:t>
            </a:r>
            <a:r>
              <a:rPr lang="en-US" sz="1200" dirty="0" smtClean="0"/>
              <a:t>Baltimore Gas &amp; Electric, Room 203 Lord Baltimore Building P.O. Box 1475, Baltimore MD, 21298.   </a:t>
            </a:r>
            <a:r>
              <a:rPr lang="en-US" sz="1200" dirty="0" smtClean="0"/>
              <a:t>Their website is </a:t>
            </a:r>
            <a:r>
              <a:rPr lang="en-US" sz="1200" dirty="0" smtClean="0">
                <a:hlinkClick r:id="rId2"/>
              </a:rPr>
              <a:t>http://www.bge.com/portal/site/bge</a:t>
            </a:r>
            <a:r>
              <a:rPr lang="en-US" sz="1200" dirty="0" smtClean="0">
                <a:hlinkClick r:id="rId2"/>
              </a:rPr>
              <a:t>/</a:t>
            </a:r>
            <a:r>
              <a:rPr lang="en-US" sz="1200" dirty="0" smtClean="0"/>
              <a:t>.  </a:t>
            </a:r>
          </a:p>
          <a:p>
            <a:endParaRPr lang="en-US" sz="1200" dirty="0" smtClean="0"/>
          </a:p>
          <a:p>
            <a:r>
              <a:rPr lang="en-US" sz="1200" dirty="0" smtClean="0"/>
              <a:t>Refer to Appendix J: Baltimore Gas &amp; Electric Company Utility Rates.</a:t>
            </a:r>
          </a:p>
          <a:p>
            <a:endParaRPr lang="en-US" sz="1200" dirty="0" smtClean="0"/>
          </a:p>
          <a:p>
            <a:endParaRPr lang="en-US" sz="1400" dirty="0"/>
          </a:p>
        </p:txBody>
      </p:sp>
      <p:sp>
        <p:nvSpPr>
          <p:cNvPr id="8" name="TextBox 7"/>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9" name="TextBox 8"/>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a:xfrm>
            <a:off x="304800" y="8382000"/>
            <a:ext cx="1600200" cy="486833"/>
          </a:xfrm>
        </p:spPr>
        <p:txBody>
          <a:bodyPr/>
          <a:lstStyle/>
          <a:p>
            <a:pPr algn="l"/>
            <a:fld id="{1EA75D19-8CD2-41A7-BAA3-F9135AC0D85B}" type="slidenum">
              <a:rPr lang="en-US" smtClean="0"/>
              <a:pPr algn="l"/>
              <a:t>8</a:t>
            </a:fld>
            <a:endParaRPr lang="en-US" dirty="0"/>
          </a:p>
        </p:txBody>
      </p:sp>
      <p:sp>
        <p:nvSpPr>
          <p:cNvPr id="19" name="Title 18"/>
          <p:cNvSpPr>
            <a:spLocks noGrp="1"/>
          </p:cNvSpPr>
          <p:nvPr>
            <p:ph type="title"/>
          </p:nvPr>
        </p:nvSpPr>
        <p:spPr>
          <a:xfrm>
            <a:off x="342900" y="381000"/>
            <a:ext cx="6172200" cy="1524000"/>
          </a:xfrm>
        </p:spPr>
        <p:txBody>
          <a:bodyPr>
            <a:normAutofit/>
          </a:bodyPr>
          <a:lstStyle/>
          <a:p>
            <a:r>
              <a:rPr lang="en-US" sz="2400" dirty="0" smtClean="0"/>
              <a:t>Power Distribution Systems</a:t>
            </a:r>
            <a:endParaRPr lang="en-US" sz="2400" dirty="0"/>
          </a:p>
        </p:txBody>
      </p:sp>
      <p:sp>
        <p:nvSpPr>
          <p:cNvPr id="7" name="TextBox 6"/>
          <p:cNvSpPr txBox="1"/>
          <p:nvPr/>
        </p:nvSpPr>
        <p:spPr>
          <a:xfrm>
            <a:off x="533400" y="1752600"/>
            <a:ext cx="5791200" cy="3847207"/>
          </a:xfrm>
          <a:prstGeom prst="rect">
            <a:avLst/>
          </a:prstGeom>
          <a:noFill/>
        </p:spPr>
        <p:txBody>
          <a:bodyPr wrap="square" rtlCol="0">
            <a:spAutoFit/>
          </a:bodyPr>
          <a:lstStyle/>
          <a:p>
            <a:r>
              <a:rPr lang="en-US" sz="1200" b="1" dirty="0" smtClean="0"/>
              <a:t>Communications </a:t>
            </a:r>
            <a:r>
              <a:rPr lang="en-US" sz="1200" b="1" dirty="0" smtClean="0"/>
              <a:t>Systems</a:t>
            </a:r>
          </a:p>
          <a:p>
            <a:r>
              <a:rPr lang="en-US" sz="1200" dirty="0" smtClean="0"/>
              <a:t>An extensive audio-visual communications system infrastructure can be found throughout the Medical Education Building.  In the main first floor auditorium there are audiovisual floor boxes with receptacles, voice/data connections and an audiovisual connection on each desk.  There is also an 18’ x 10’ projection screen and 7’ x 4’ electronic whiteboard on each side of the front wall of the auditorium.  The projection screens also have permanent speakers located behind them.  The majority of the meeting rooms and gathering rooms, such as the four college spaces on the second floor, have various flat, touch screen televisions, interactive whiteboards and projector screens.</a:t>
            </a:r>
          </a:p>
          <a:p>
            <a:endParaRPr lang="en-US" sz="1200" dirty="0" smtClean="0"/>
          </a:p>
          <a:p>
            <a:r>
              <a:rPr lang="en-US" sz="1200" dirty="0" smtClean="0"/>
              <a:t>The </a:t>
            </a:r>
            <a:r>
              <a:rPr lang="en-US" sz="1200" dirty="0" smtClean="0"/>
              <a:t>Medical Education Building has a fully sprinklered fire protection system throughout the building.  The majority of the structure including the ceiling, floors, structural elements, elevator shafts and stairwells are fire rated at 2 hours.  The atrium is provided with automatic sprinkler protection, smoke control, a smoke barrier and standby power.</a:t>
            </a:r>
          </a:p>
          <a:p>
            <a:endParaRPr lang="en-US" sz="1200" dirty="0" smtClean="0"/>
          </a:p>
          <a:p>
            <a:endParaRPr lang="en-US" sz="1200" dirty="0" smtClean="0"/>
          </a:p>
          <a:p>
            <a:endParaRPr lang="en-US" sz="1200" dirty="0" smtClean="0"/>
          </a:p>
          <a:p>
            <a:endParaRPr lang="en-US" sz="1200" dirty="0" smtClean="0"/>
          </a:p>
          <a:p>
            <a:endParaRPr lang="en-US" sz="1400" dirty="0" smtClean="0"/>
          </a:p>
          <a:p>
            <a:endParaRPr lang="en-US" sz="1400" dirty="0"/>
          </a:p>
        </p:txBody>
      </p:sp>
      <p:sp>
        <p:nvSpPr>
          <p:cNvPr id="8" name="TextBox 7"/>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9" name="TextBox 8"/>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6400800" cy="8686800"/>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a:xfrm>
            <a:off x="304800" y="8382000"/>
            <a:ext cx="1600200" cy="486833"/>
          </a:xfrm>
        </p:spPr>
        <p:txBody>
          <a:bodyPr/>
          <a:lstStyle/>
          <a:p>
            <a:pPr algn="l"/>
            <a:fld id="{1EA75D19-8CD2-41A7-BAA3-F9135AC0D85B}" type="slidenum">
              <a:rPr lang="en-US" smtClean="0"/>
              <a:pPr algn="l"/>
              <a:t>9</a:t>
            </a:fld>
            <a:endParaRPr lang="en-US" dirty="0"/>
          </a:p>
        </p:txBody>
      </p:sp>
      <p:sp>
        <p:nvSpPr>
          <p:cNvPr id="19" name="Title 18"/>
          <p:cNvSpPr>
            <a:spLocks noGrp="1"/>
          </p:cNvSpPr>
          <p:nvPr>
            <p:ph type="title"/>
          </p:nvPr>
        </p:nvSpPr>
        <p:spPr>
          <a:xfrm>
            <a:off x="342900" y="3657600"/>
            <a:ext cx="6172200" cy="1524000"/>
          </a:xfrm>
        </p:spPr>
        <p:txBody>
          <a:bodyPr>
            <a:normAutofit/>
          </a:bodyPr>
          <a:lstStyle/>
          <a:p>
            <a:r>
              <a:rPr lang="en-US" sz="2400" dirty="0" smtClean="0"/>
              <a:t>Appendices</a:t>
            </a:r>
            <a:endParaRPr lang="en-US" sz="2400" dirty="0"/>
          </a:p>
        </p:txBody>
      </p:sp>
      <p:sp>
        <p:nvSpPr>
          <p:cNvPr id="8" name="TextBox 7"/>
          <p:cNvSpPr txBox="1"/>
          <p:nvPr/>
        </p:nvSpPr>
        <p:spPr>
          <a:xfrm>
            <a:off x="3962400" y="251936"/>
            <a:ext cx="26670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Landon Roberts</a:t>
            </a:r>
          </a:p>
          <a:p>
            <a:pPr algn="r"/>
            <a:r>
              <a:rPr lang="en-US" sz="1000" dirty="0" smtClean="0">
                <a:latin typeface="Times New Roman" pitchFamily="18" charset="0"/>
                <a:cs typeface="Times New Roman" pitchFamily="18" charset="0"/>
              </a:rPr>
              <a:t>Lighting/Electrical Option</a:t>
            </a:r>
          </a:p>
          <a:p>
            <a:pPr algn="r"/>
            <a:r>
              <a:rPr lang="en-US" sz="1000" dirty="0" smtClean="0">
                <a:latin typeface="Times New Roman" pitchFamily="18" charset="0"/>
                <a:cs typeface="Times New Roman" pitchFamily="18" charset="0"/>
              </a:rPr>
              <a:t>11/01/07</a:t>
            </a:r>
            <a:endParaRPr lang="en-US" sz="1000" dirty="0">
              <a:latin typeface="Times New Roman" pitchFamily="18" charset="0"/>
              <a:cs typeface="Times New Roman" pitchFamily="18" charset="0"/>
            </a:endParaRPr>
          </a:p>
        </p:txBody>
      </p:sp>
      <p:sp>
        <p:nvSpPr>
          <p:cNvPr id="9" name="TextBox 8"/>
          <p:cNvSpPr txBox="1"/>
          <p:nvPr/>
        </p:nvSpPr>
        <p:spPr>
          <a:xfrm>
            <a:off x="762000" y="8285202"/>
            <a:ext cx="5867400" cy="553998"/>
          </a:xfrm>
          <a:prstGeom prst="rect">
            <a:avLst/>
          </a:prstGeom>
          <a:noFill/>
        </p:spPr>
        <p:txBody>
          <a:bodyPr wrap="square" rtlCol="0">
            <a:spAutoFit/>
          </a:bodyPr>
          <a:lstStyle/>
          <a:p>
            <a:pPr algn="r"/>
            <a:r>
              <a:rPr lang="en-US" sz="1000" dirty="0" smtClean="0">
                <a:latin typeface="Times New Roman" pitchFamily="18" charset="0"/>
                <a:cs typeface="Times New Roman" pitchFamily="18" charset="0"/>
              </a:rPr>
              <a:t>Medical Education Building</a:t>
            </a:r>
          </a:p>
          <a:p>
            <a:pPr algn="r"/>
            <a:r>
              <a:rPr lang="en-US" sz="1000" dirty="0" smtClean="0">
                <a:latin typeface="Times New Roman" pitchFamily="18" charset="0"/>
                <a:cs typeface="Times New Roman" pitchFamily="18" charset="0"/>
              </a:rPr>
              <a:t>Johns Hopkins University School of Medicine</a:t>
            </a:r>
          </a:p>
          <a:p>
            <a:pPr algn="r"/>
            <a:r>
              <a:rPr lang="en-US" sz="1000" dirty="0" smtClean="0">
                <a:latin typeface="Times New Roman" pitchFamily="18" charset="0"/>
                <a:cs typeface="Times New Roman" pitchFamily="18" charset="0"/>
              </a:rPr>
              <a:t>     Electrical Systems Existing Conditions and Building Load Summary Report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1691</Words>
  <Application>Microsoft Office PowerPoint</Application>
  <PresentationFormat>On-screen Show (4:3)</PresentationFormat>
  <Paragraphs>197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Table of Contents</vt:lpstr>
      <vt:lpstr>Executive Summary</vt:lpstr>
      <vt:lpstr>Power Distribution Systems</vt:lpstr>
      <vt:lpstr>Power Distribution Systems</vt:lpstr>
      <vt:lpstr>Power Distribution Systems</vt:lpstr>
      <vt:lpstr>Power Distribution Systems</vt:lpstr>
      <vt:lpstr>Power Distribution Systems</vt:lpstr>
      <vt:lpstr>Appendices</vt:lpstr>
    </vt:vector>
  </TitlesOfParts>
  <Company>PSUAE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lkr116</dc:creator>
  <cp:lastModifiedBy>lkr116</cp:lastModifiedBy>
  <cp:revision>29</cp:revision>
  <dcterms:created xsi:type="dcterms:W3CDTF">2007-10-30T01:37:56Z</dcterms:created>
  <dcterms:modified xsi:type="dcterms:W3CDTF">2007-11-01T18:53:07Z</dcterms:modified>
</cp:coreProperties>
</file>